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embeddedFontLst>
    <p:embeddedFont>
      <p:font typeface="CRCDWI+KJQDTH+BookmanOldStyle"/>
      <p:regular r:id="rId63"/>
    </p:embeddedFont>
    <p:embeddedFont>
      <p:font typeface="BTIPEI+KJQDTH+BookmanOldStyle,Bold"/>
      <p:regular r:id="rId64"/>
    </p:embeddedFont>
    <p:embeddedFont>
      <p:font typeface="CWVMSH+Arial-BoldMT"/>
      <p:regular r:id="rId65"/>
    </p:embeddedFont>
    <p:embeddedFont>
      <p:font typeface="OBOJKP+TMLJIL+ArialRoundedMTBold"/>
      <p:regular r:id="rId66"/>
    </p:embeddedFont>
    <p:embeddedFont>
      <p:font typeface="GGBBTH+MUCDTM+Arial-BoldMT,Bold"/>
      <p:regular r:id="rId67"/>
    </p:embeddedFont>
    <p:embeddedFont>
      <p:font typeface="HAFCHK+UQSMSD+ArialMT"/>
      <p:regular r:id="rId68"/>
    </p:embeddedFont>
    <p:embeddedFont>
      <p:font typeface="GDNBCL+MNNEIA+Wingdings-Regular"/>
      <p:regular r:id="rId69"/>
    </p:embeddedFont>
    <p:embeddedFont>
      <p:font typeface="FISBKK+NTANRW+Arial-BoldItalicMT,Bold"/>
      <p:regular r:id="rId70"/>
    </p:embeddedFont>
    <p:embeddedFont>
      <p:font typeface="PWTFGU+LDJDRN+Arial-ItalicMT"/>
      <p:regular r:id="rId71"/>
    </p:embeddedFont>
    <p:embeddedFont>
      <p:font typeface="AAPJGH+VQNACD+TimesNewRomanPS-BoldMT,Bold"/>
      <p:regular r:id="rId72"/>
    </p:embeddedFont>
    <p:embeddedFont>
      <p:font typeface="MUDSUM+UHPGNW+Wingdings-Regular,Bold"/>
      <p:regular r:id="rId7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font" Target="fonts/font1.fntdata" /><Relationship Id="rId64" Type="http://schemas.openxmlformats.org/officeDocument/2006/relationships/font" Target="fonts/font2.fntdata" /><Relationship Id="rId65" Type="http://schemas.openxmlformats.org/officeDocument/2006/relationships/font" Target="fonts/font3.fntdata" /><Relationship Id="rId66" Type="http://schemas.openxmlformats.org/officeDocument/2006/relationships/font" Target="fonts/font4.fntdata" /><Relationship Id="rId67" Type="http://schemas.openxmlformats.org/officeDocument/2006/relationships/font" Target="fonts/font5.fntdata" /><Relationship Id="rId68" Type="http://schemas.openxmlformats.org/officeDocument/2006/relationships/font" Target="fonts/font6.fntdata" /><Relationship Id="rId69" Type="http://schemas.openxmlformats.org/officeDocument/2006/relationships/font" Target="fonts/font7.fntdata" /><Relationship Id="rId7" Type="http://schemas.openxmlformats.org/officeDocument/2006/relationships/slide" Target="slides/slide2.xml" /><Relationship Id="rId70" Type="http://schemas.openxmlformats.org/officeDocument/2006/relationships/font" Target="fonts/font8.fntdata" /><Relationship Id="rId71" Type="http://schemas.openxmlformats.org/officeDocument/2006/relationships/font" Target="fonts/font9.fntdata" /><Relationship Id="rId72" Type="http://schemas.openxmlformats.org/officeDocument/2006/relationships/font" Target="fonts/font10.fntdata" /><Relationship Id="rId73" Type="http://schemas.openxmlformats.org/officeDocument/2006/relationships/font" Target="fonts/font11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6058" y="1072355"/>
            <a:ext cx="5652194" cy="2374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PRACTICAL</a:t>
            </a:r>
          </a:p>
          <a:p>
            <a:pPr marL="0" marR="0">
              <a:lnSpc>
                <a:spcPts val="5400"/>
              </a:lnSpc>
              <a:spcBef>
                <a:spcPts val="110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IMPLEMENTATION</a:t>
            </a:r>
          </a:p>
          <a:p>
            <a:pPr marL="0" marR="0">
              <a:lnSpc>
                <a:spcPts val="5400"/>
              </a:lnSpc>
              <a:spcBef>
                <a:spcPts val="110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ON</a:t>
            </a: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dirty="0" sz="5400">
                <a:solidFill>
                  <a:srgbClr val="ffffff"/>
                </a:solidFill>
                <a:latin typeface="Candara"/>
                <a:cs typeface="Candara"/>
              </a:rPr>
              <a:t>AWS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35440" y="5385807"/>
            <a:ext cx="1727908" cy="587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A.AMULYA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SAI</a:t>
            </a:r>
          </a:p>
          <a:p>
            <a:pPr marL="0" marR="0">
              <a:lnSpc>
                <a:spcPts val="2113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20A31A05D0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9205" y="450411"/>
            <a:ext cx="3362278" cy="39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LIGHT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SAIL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507" y="1143323"/>
            <a:ext cx="1761263" cy="3073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9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HAFCHK+UQSMSD+ArialMT"/>
                <a:cs typeface="HAFCHK+UQSMSD+ArialMT"/>
              </a:rPr>
              <a:t>PROCEDURE: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507" y="1981730"/>
            <a:ext cx="4829682" cy="300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home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506" y="2355619"/>
            <a:ext cx="10352552" cy="561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2.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location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Availability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Zone).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</a:p>
          <a:p>
            <a:pPr marL="0" marR="0">
              <a:lnSpc>
                <a:spcPts val="2008"/>
              </a:lnSpc>
              <a:spcBef>
                <a:spcPts val="47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0506" y="2873576"/>
            <a:ext cx="5015877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zone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another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location.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506" y="2976395"/>
            <a:ext cx="10137210" cy="561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Optionally,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Availability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Zone.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Availability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Zone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dropdown</a:t>
            </a:r>
          </a:p>
          <a:p>
            <a:pPr marL="0" marR="0">
              <a:lnSpc>
                <a:spcPts val="2008"/>
              </a:lnSpc>
              <a:spcBef>
                <a:spcPts val="47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list.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0506" y="3602759"/>
            <a:ext cx="7108316" cy="669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4.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(Apps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+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OS)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operating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system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(OS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Only).</a:t>
            </a:r>
          </a:p>
          <a:p>
            <a:pPr marL="0" marR="0">
              <a:lnSpc>
                <a:spcPts val="2008"/>
              </a:lnSpc>
              <a:spcBef>
                <a:spcPts val="9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plan.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0507" y="4103793"/>
            <a:ext cx="359302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3761" y="4476289"/>
            <a:ext cx="8869488" cy="1520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Resource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names:</a:t>
            </a:r>
          </a:p>
          <a:p>
            <a:pPr marL="13944" marR="0">
              <a:lnSpc>
                <a:spcPts val="2064"/>
              </a:lnSpc>
              <a:spcBef>
                <a:spcPts val="4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5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unique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each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Lightsail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account.</a:t>
            </a:r>
          </a:p>
          <a:p>
            <a:pPr marL="13944" marR="0">
              <a:lnSpc>
                <a:spcPts val="2064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2.</a:t>
            </a:r>
            <a:r>
              <a:rPr dirty="0" sz="185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contain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255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characters.</a:t>
            </a:r>
          </a:p>
          <a:p>
            <a:pPr marL="13944" marR="0">
              <a:lnSpc>
                <a:spcPts val="2064"/>
              </a:lnSpc>
              <a:spcBef>
                <a:spcPts val="4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3.</a:t>
            </a:r>
            <a:r>
              <a:rPr dirty="0" sz="185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start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alphanumeric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character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number.</a:t>
            </a:r>
          </a:p>
          <a:p>
            <a:pPr marL="13944" marR="0">
              <a:lnSpc>
                <a:spcPts val="2064"/>
              </a:lnSpc>
              <a:spcBef>
                <a:spcPts val="3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4.</a:t>
            </a:r>
            <a:r>
              <a:rPr dirty="0" sz="185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include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alphanumeric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characters,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numbers,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periods,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dashes,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underscores.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492" y="433332"/>
            <a:ext cx="6557367" cy="2764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spc="3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600" spc="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spc="1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ing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options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your</a:t>
            </a:r>
            <a:r>
              <a:rPr dirty="0" sz="16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4491" y="662961"/>
            <a:ext cx="10795109" cy="77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ffffff"/>
                </a:solidFill>
                <a:latin typeface="HAFCHK+UQSMSD+ArialMT"/>
                <a:cs typeface="HAFCHK+UQSMSD+ArialMT"/>
              </a:rPr>
              <a:t>•</a:t>
            </a:r>
            <a:r>
              <a:rPr dirty="0" sz="1650" spc="12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</a:t>
            </a:r>
            <a:r>
              <a:rPr dirty="0" sz="1600" spc="102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6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Edit</a:t>
            </a:r>
            <a:r>
              <a:rPr dirty="0" sz="1600" spc="12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(i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600" spc="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tags</a:t>
            </a:r>
            <a:r>
              <a:rPr dirty="0" sz="1600" spc="12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ready</a:t>
            </a:r>
            <a:r>
              <a:rPr dirty="0" sz="1600" spc="10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een</a:t>
            </a:r>
            <a:r>
              <a:rPr dirty="0" sz="1600" spc="10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added)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Enter</a:t>
            </a:r>
            <a:r>
              <a:rPr dirty="0" sz="1600" spc="10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your</a:t>
            </a:r>
            <a:r>
              <a:rPr dirty="0" sz="16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into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spc="12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</a:t>
            </a:r>
          </a:p>
          <a:p>
            <a:pPr marL="285750" marR="0">
              <a:lnSpc>
                <a:spcPts val="1876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te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spc="11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x,</a:t>
            </a:r>
            <a:r>
              <a:rPr dirty="0" sz="1600" spc="11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press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Enter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Sa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spc="1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wh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600" spc="10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’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done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entering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your</a:t>
            </a:r>
            <a:r>
              <a:rPr dirty="0" sz="16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spc="2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em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</a:p>
          <a:p>
            <a:pPr marL="285750" marR="0">
              <a:lnSpc>
                <a:spcPts val="1876"/>
              </a:lnSpc>
              <a:spcBef>
                <a:spcPts val="23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Cance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not</a:t>
            </a:r>
            <a:r>
              <a:rPr dirty="0" sz="16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em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243" y="2730839"/>
            <a:ext cx="10410976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key-value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text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you’re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Cancel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them.Key-value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tags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only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added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time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before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saving.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key-value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repeat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previous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0243" y="3815419"/>
            <a:ext cx="762297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4492" y="5461099"/>
            <a:ext cx="9241699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Within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Lightsail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ready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via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SSH,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without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leaving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Lightsail!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0180" y="673438"/>
            <a:ext cx="340305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0180" y="1222078"/>
            <a:ext cx="9424818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1.From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Lightsail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home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menu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instance's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180" y="3589166"/>
            <a:ext cx="9345330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Alternately,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.You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commands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terminal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Lightsail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without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SSH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4301" y="402021"/>
            <a:ext cx="3690978" cy="455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CLOUD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2800">
                <a:solidFill>
                  <a:srgbClr val="ffff00"/>
                </a:solidFill>
                <a:latin typeface="Rockwell"/>
                <a:cs typeface="Rockwell"/>
              </a:rPr>
              <a:t>WATCH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89" y="1126326"/>
            <a:ext cx="1613073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PROCEDURE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688" y="1390052"/>
            <a:ext cx="10062319" cy="855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15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1.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CloudWatch,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Dashboard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section</a:t>
            </a:r>
          </a:p>
          <a:p>
            <a:pPr marL="57150" marR="0">
              <a:lnSpc>
                <a:spcPts val="2008"/>
              </a:lnSpc>
              <a:spcBef>
                <a:spcPts val="8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</a:p>
          <a:p>
            <a:pPr marL="0" marR="0">
              <a:lnSpc>
                <a:spcPts val="2008"/>
              </a:lnSpc>
              <a:spcBef>
                <a:spcPts val="22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Billings.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88" y="4846656"/>
            <a:ext cx="10628121" cy="1684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2.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ALARM.</a:t>
            </a:r>
          </a:p>
          <a:p>
            <a:pPr marL="0" marR="0">
              <a:lnSpc>
                <a:spcPts val="2008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follow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steps.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first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Specify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metric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conditions.Click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Metric.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Currency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Rupee.</a:t>
            </a:r>
          </a:p>
          <a:p>
            <a:pPr marL="0" marR="0">
              <a:lnSpc>
                <a:spcPts val="200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Conditions,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EstimatedCharges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Greater/GreaterEqual/Lowerequal/Lower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also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define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threshold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101" y="3300030"/>
            <a:ext cx="10576367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5.Now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Actions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topic.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topic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email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receive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notification.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Topic,then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346" y="527591"/>
            <a:ext cx="4939067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6.Give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1345" y="3198383"/>
            <a:ext cx="10538344" cy="857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7.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get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Notification-Subscription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Confirmation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mail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email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provided.</a:t>
            </a:r>
          </a:p>
          <a:p>
            <a:pPr marL="0" marR="0">
              <a:lnSpc>
                <a:spcPts val="2008"/>
              </a:lnSpc>
              <a:spcBef>
                <a:spcPts val="8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</a:p>
          <a:p>
            <a:pPr marL="0" marR="0">
              <a:lnSpc>
                <a:spcPts val="2113"/>
              </a:lnSpc>
              <a:spcBef>
                <a:spcPts val="18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Confirm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Subscription.Then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window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showing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Subscription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Confirmed</a:t>
            </a: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577" y="516522"/>
            <a:ext cx="5396369" cy="586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Rockwell"/>
                <a:cs typeface="Rockwell"/>
              </a:rPr>
              <a:t>8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.Preview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details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9.Click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alarm.This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3597" y="476289"/>
            <a:ext cx="5384356" cy="39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AWS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COMMAND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LINE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49" y="1428250"/>
            <a:ext cx="7147543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Download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complete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installation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steps.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Login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search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IAM.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7446" y="620575"/>
            <a:ext cx="8036214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want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46" y="1424485"/>
            <a:ext cx="481194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–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Credentials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7446" y="5235246"/>
            <a:ext cx="6170371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34256" y="398652"/>
            <a:ext cx="8042695" cy="39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BUILDING</a:t>
            </a:r>
            <a:r>
              <a:rPr dirty="0" sz="2400" spc="28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VPC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AND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LAUNCHING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WEB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099" y="1036714"/>
            <a:ext cx="11416183" cy="18747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First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start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3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b,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status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gets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ready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redirects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3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AWS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management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conso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5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  <a:r>
              <a:rPr dirty="0" sz="1400">
                <a:solidFill>
                  <a:srgbClr val="ffffff"/>
                </a:solidFill>
                <a:latin typeface="OBOJKP+TMLJIL+ArialRoundedMTBold"/>
                <a:cs typeface="OBOJKP+TMLJIL+ArialRoundedMTBold"/>
              </a:rPr>
              <a:t>:</a:t>
            </a:r>
            <a:r>
              <a:rPr dirty="0" sz="1400">
                <a:solidFill>
                  <a:srgbClr val="ffffff"/>
                </a:solidFill>
                <a:latin typeface="OBOJKP+TMLJIL+ArialRoundedMTBold"/>
                <a:cs typeface="OBOJKP+TMLJIL+ArialRoundedMT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AWS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ices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searc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h,</a:t>
            </a:r>
            <a:r>
              <a:rPr dirty="0" sz="1400" spc="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conso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641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3: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Veri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regions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remain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Virginia(us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)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das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oard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4: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more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tag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auto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generation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eep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auto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generate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ange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12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b.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5: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eep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v4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CIDR</a:t>
            </a:r>
            <a:r>
              <a:rPr dirty="0" sz="1400" spc="1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1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10.10.0.0.0/16</a:t>
            </a:r>
            <a:r>
              <a:rPr dirty="0" sz="1400" spc="45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spc="10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num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ity</a:t>
            </a:r>
            <a:r>
              <a:rPr dirty="0" sz="14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z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1,</a:t>
            </a:r>
            <a:r>
              <a:rPr dirty="0" sz="1400" spc="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num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nets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</a:p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num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6: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customi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z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CIDR</a:t>
            </a:r>
            <a:r>
              <a:rPr dirty="0" sz="1400" spc="12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ange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net(us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a)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2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10.10.0.0/24,</a:t>
            </a:r>
            <a:r>
              <a:rPr dirty="0" sz="1400" spc="6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ange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(us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a)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099" y="2887265"/>
            <a:ext cx="1042181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10.0.1.0/24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099" y="3096654"/>
            <a:ext cx="11351725" cy="4625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7: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NAT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gate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ays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0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AZ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endpoints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none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12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eep</a:t>
            </a:r>
            <a:r>
              <a:rPr dirty="0" sz="1400" spc="8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DNS</a:t>
            </a:r>
            <a:r>
              <a:rPr dirty="0" sz="1400" spc="11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ostnames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DNS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reso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utions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ed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8: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rig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side</a:t>
            </a:r>
            <a:r>
              <a:rPr dirty="0" sz="1400" spc="10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matc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regions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2501" y="643116"/>
            <a:ext cx="6310309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–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7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Interface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following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789" y="1447026"/>
            <a:ext cx="7896671" cy="1675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After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32">
                <a:solidFill>
                  <a:srgbClr val="ffffff"/>
                </a:solidFill>
                <a:latin typeface="HAFCHK+UQSMSD+ArialMT"/>
                <a:cs typeface="HAFCHK+UQSMSD+ArialMT"/>
              </a:rPr>
              <a:t>en&gt;tearwinsgctohnisfigcoumremand</a:t>
            </a:r>
            <a:r>
              <a:rPr dirty="0" sz="1800" spc="3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prompts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four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pieces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information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">
                <a:solidFill>
                  <a:srgbClr val="ffffff"/>
                </a:solidFill>
                <a:latin typeface="HAFCHK+UQSMSD+ArialMT"/>
                <a:cs typeface="HAFCHK+UQSMSD+ArialMT"/>
              </a:rPr>
              <a:t>ID:</a:t>
            </a:r>
            <a:r>
              <a:rPr dirty="0" sz="1800" spc="9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(enter</a:t>
            </a:r>
            <a:r>
              <a:rPr dirty="0" sz="1800" spc="5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ID)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2.Secret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key)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Region: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desired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)</a:t>
            </a:r>
          </a:p>
          <a:p>
            <a:pPr marL="0" marR="0">
              <a:lnSpc>
                <a:spcPts val="2008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4.Output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Format: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(enter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desired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output)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928" y="4772809"/>
            <a:ext cx="6131533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Finally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get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Javascript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Notation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7511" y="454724"/>
            <a:ext cx="4306584" cy="39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CREATING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EBS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09" y="1125642"/>
            <a:ext cx="10042369" cy="2436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menu,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</a:p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2.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</a:p>
          <a:p>
            <a:pPr marL="0" marR="0">
              <a:lnSpc>
                <a:spcPts val="206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3.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Volumes</a:t>
            </a:r>
          </a:p>
          <a:p>
            <a:pPr marL="0" marR="0">
              <a:lnSpc>
                <a:spcPts val="2064"/>
              </a:lnSpc>
              <a:spcBef>
                <a:spcPts val="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4.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</a:p>
          <a:p>
            <a:pPr marL="0" marR="0">
              <a:lnSpc>
                <a:spcPts val="2064"/>
              </a:lnSpc>
              <a:spcBef>
                <a:spcPts val="5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5.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size(Gib),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Availability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Zone,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</a:t>
            </a:r>
          </a:p>
          <a:p>
            <a:pPr marL="0" marR="0">
              <a:lnSpc>
                <a:spcPts val="2008"/>
              </a:lnSpc>
              <a:spcBef>
                <a:spcPts val="97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names.</a:t>
            </a:r>
          </a:p>
          <a:p>
            <a:pPr marL="0" marR="0">
              <a:lnSpc>
                <a:spcPts val="2064"/>
              </a:lnSpc>
              <a:spcBef>
                <a:spcPts val="11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6.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</a:p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7.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attach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previously</a:t>
            </a:r>
          </a:p>
          <a:p>
            <a:pPr marL="0" marR="0">
              <a:lnSpc>
                <a:spcPts val="2008"/>
              </a:lnSpc>
              <a:spcBef>
                <a:spcPts val="97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409" y="3550566"/>
            <a:ext cx="2678413" cy="568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290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it.</a:t>
            </a:r>
          </a:p>
          <a:p>
            <a:pPr marL="0" marR="0">
              <a:lnSpc>
                <a:spcPts val="206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8.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Download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ppk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9409" y="4093633"/>
            <a:ext cx="9910291" cy="13751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9.</a:t>
            </a:r>
            <a:r>
              <a:rPr dirty="0" sz="1850" spc="6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“Details”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drop-down,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“show”</a:t>
            </a:r>
          </a:p>
          <a:p>
            <a:pPr marL="0" marR="0">
              <a:lnSpc>
                <a:spcPts val="2064"/>
              </a:lnSpc>
              <a:spcBef>
                <a:spcPts val="5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10.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Download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putty</a:t>
            </a:r>
          </a:p>
          <a:p>
            <a:pPr marL="0" marR="0">
              <a:lnSpc>
                <a:spcPts val="2064"/>
              </a:lnSpc>
              <a:spcBef>
                <a:spcPts val="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11.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putty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fields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(such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Host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public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key)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requirement.</a:t>
            </a:r>
          </a:p>
          <a:p>
            <a:pPr marL="0" marR="0">
              <a:lnSpc>
                <a:spcPts val="206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12.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putty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shell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login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commands.</a:t>
            </a:r>
          </a:p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13.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commands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look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like: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–h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9409" y="5456327"/>
            <a:ext cx="3428631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sudo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mkfs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–t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ext3/dev/sdf</a:t>
            </a:r>
            <a:r>
              <a:rPr dirty="0" sz="1800" spc="15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etc.,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9409" y="5736997"/>
            <a:ext cx="615753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14.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EBS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snapshot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giving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necessary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fields.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9408" y="5794817"/>
            <a:ext cx="5243787" cy="5033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16.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Attach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</a:p>
          <a:p>
            <a:pPr marL="0" marR="0">
              <a:lnSpc>
                <a:spcPts val="16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15.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volume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snapshot.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06216" y="476291"/>
            <a:ext cx="5560693" cy="39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SETTING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UP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AMAZON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DYNAMO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24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8983" y="1214844"/>
            <a:ext cx="3948885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8984" y="1489164"/>
            <a:ext cx="6664408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Here,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JSON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product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catalog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products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different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attributes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only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common.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8984" y="2293074"/>
            <a:ext cx="3161677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interface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looks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like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753" y="534186"/>
            <a:ext cx="6334048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After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there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items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present.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524" y="3489962"/>
            <a:ext cx="6881354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6.So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populate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table.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PowerShell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3824" y="447623"/>
            <a:ext cx="2137453" cy="574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600">
                <a:solidFill>
                  <a:srgbClr val="ffff00"/>
                </a:solidFill>
                <a:latin typeface="Rockwell"/>
                <a:cs typeface="Rockwell"/>
              </a:rPr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66" y="1186408"/>
            <a:ext cx="10231585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5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GBBTH+MUCDTM+Arial-BoldMT,Bold"/>
                <a:cs typeface="GGBBTH+MUCDTM+Arial-BoldMT,Bold"/>
              </a:rPr>
              <a:t>1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: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RDS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Instance.</a:t>
            </a:r>
          </a:p>
          <a:p>
            <a:pPr marL="0" marR="0">
              <a:lnSpc>
                <a:spcPts val="2008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console</a:t>
            </a:r>
            <a:r>
              <a:rPr dirty="0" sz="1800" spc="-18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groups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7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add</a:t>
            </a:r>
          </a:p>
          <a:p>
            <a:pPr marL="0" marR="0">
              <a:lnSpc>
                <a:spcPts val="2008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166" y="1990223"/>
            <a:ext cx="4400828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inbound</a:t>
            </a:r>
            <a:r>
              <a:rPr dirty="0" sz="1800" spc="44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rule</a:t>
            </a:r>
            <a:r>
              <a:rPr dirty="0" sz="1800" spc="44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739" y="3076915"/>
            <a:ext cx="10795471" cy="14741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CREATING</a:t>
            </a:r>
            <a:r>
              <a:rPr dirty="0" sz="1600" spc="31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ADDITIONAL</a:t>
            </a:r>
            <a:r>
              <a:rPr dirty="0" sz="1600" spc="34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SUBNETS</a:t>
            </a:r>
            <a:r>
              <a:rPr dirty="0" sz="1600" spc="15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:</a:t>
            </a:r>
          </a:p>
          <a:p>
            <a:pPr marL="0" marR="0">
              <a:lnSpc>
                <a:spcPts val="1641"/>
              </a:lnSpc>
              <a:spcBef>
                <a:spcPts val="6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l,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SUBNET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VPC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ID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LAB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pc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1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2,</a:t>
            </a:r>
            <a:r>
              <a:rPr dirty="0" sz="1400" spc="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ity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sone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1b</a:t>
            </a:r>
            <a:r>
              <a:rPr dirty="0" sz="1400" spc="8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v4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1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10.0.2.0/24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3: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again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4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2,</a:t>
            </a:r>
            <a:r>
              <a:rPr dirty="0" sz="1400" spc="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ange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v4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10.0.2.0/24,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739" y="4523716"/>
            <a:ext cx="2323634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739" y="4726916"/>
            <a:ext cx="10643682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4: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routing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l,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l,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routes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739" y="4942816"/>
            <a:ext cx="9759043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destination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association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b,</a:t>
            </a:r>
            <a:r>
              <a:rPr dirty="0" sz="1400" spc="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icit</a:t>
            </a:r>
            <a:r>
              <a:rPr dirty="0" sz="1400" spc="4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associations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EDIT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SUBNET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7739" y="5120616"/>
            <a:ext cx="1524967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ASSOCIATIONS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7739" y="5230681"/>
            <a:ext cx="6201897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7: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route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7739" y="5336516"/>
            <a:ext cx="7109283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5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Lea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east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-1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so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7739" y="5446581"/>
            <a:ext cx="7849058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8: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l,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again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repeat</a:t>
            </a:r>
            <a:r>
              <a:rPr dirty="0" sz="1400" spc="10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rom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4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ut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ere</a:t>
            </a:r>
            <a:r>
              <a:rPr dirty="0" sz="1400" spc="92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7739" y="5552416"/>
            <a:ext cx="3410714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6: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SAVE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ASSOCIATIONS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7739" y="5624381"/>
            <a:ext cx="496974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7739" y="5840281"/>
            <a:ext cx="3410714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9: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SAVE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ASSOCIATIONS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1155" y="466055"/>
            <a:ext cx="10344298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GBBTH+MUCDTM+Arial-BoldMT,Bold"/>
                <a:cs typeface="GGBBTH+MUCDTM+Arial-BoldMT,Bold"/>
              </a:rPr>
              <a:t>2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Subnet</a:t>
            </a:r>
            <a:r>
              <a:rPr dirty="0" sz="1800" spc="44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Group.Rds</a:t>
            </a:r>
            <a:r>
              <a:rPr dirty="0" sz="1800" spc="5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subnet</a:t>
            </a:r>
            <a:r>
              <a:rPr dirty="0" sz="1800" spc="43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groups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subnet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3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add</a:t>
            </a:r>
          </a:p>
          <a:p>
            <a:pPr marL="0" marR="0">
              <a:lnSpc>
                <a:spcPts val="2008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subnets</a:t>
            </a:r>
          </a:p>
          <a:p>
            <a:pPr marL="0" marR="0">
              <a:lnSpc>
                <a:spcPts val="2008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f2f2f2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DB</a:t>
            </a:r>
            <a:r>
              <a:rPr dirty="0" sz="1800" spc="46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subnet</a:t>
            </a:r>
            <a:r>
              <a:rPr dirty="0" sz="1800" spc="43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2f2f2"/>
                </a:solidFill>
                <a:latin typeface="HAFCHK+UQSMSD+ArialMT"/>
                <a:cs typeface="HAFCHK+UQSMSD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972" y="4978148"/>
            <a:ext cx="8725355" cy="548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3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Databases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database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</a:p>
          <a:p>
            <a:pPr marL="0" marR="0">
              <a:lnSpc>
                <a:spcPts val="2008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8063" y="4468431"/>
            <a:ext cx="10191557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4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Availability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durability,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Multi–AZ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settings,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DB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class,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Storage,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connectivity,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-8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additional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5456" y="4252772"/>
            <a:ext cx="7554951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5: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Wait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until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changes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Modifying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Available.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Scroll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down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Connectivity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&amp;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Endpoint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field.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072" y="3725608"/>
            <a:ext cx="4516500" cy="1403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6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Interact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Database.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Details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WebServer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IP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address.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tab,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WebServer</a:t>
            </a:r>
            <a:r>
              <a:rPr dirty="0" sz="18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address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press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072" y="5097208"/>
            <a:ext cx="4685474" cy="57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displayed,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showing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information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about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8598" y="872172"/>
            <a:ext cx="4177217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7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RDS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link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02" y="4209641"/>
            <a:ext cx="4507163" cy="112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8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After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few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seconds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display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Address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Book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Address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Book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RDS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database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store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information.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5252" y="360285"/>
            <a:ext cx="2827016" cy="515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7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47" y="1072744"/>
            <a:ext cx="10448374" cy="35659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search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5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search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Lambda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open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Lambda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2.Choose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function.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screen,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settings: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Author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scratch</a:t>
            </a:r>
          </a:p>
          <a:p>
            <a:pPr marL="0" marR="0">
              <a:lnSpc>
                <a:spcPts val="2008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&gt;Function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name: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myStopinator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&gt;Runtime: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Python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3.8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default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execution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role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&gt;Execution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role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&gt;Existing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role: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dropdown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list,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myStopinatorRole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501">
                <a:solidFill>
                  <a:srgbClr val="ffffff"/>
                </a:solidFill>
                <a:latin typeface="HAFCHK+UQSMSD+ArialMT"/>
                <a:cs typeface="HAFCHK+UQSMSD+ArialMT"/>
              </a:rPr>
              <a:t>45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76">
                <a:solidFill>
                  <a:srgbClr val="ffffff"/>
                </a:solidFill>
                <a:latin typeface="HAFCHK+UQSMSD+ArialMT"/>
                <a:cs typeface="HAFCHK+UQSMSD+ArialMT"/>
              </a:rPr>
              <a:t>CChhoooossee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57">
                <a:solidFill>
                  <a:srgbClr val="ffffff"/>
                </a:solidFill>
                <a:latin typeface="HAFCHK+UQSMSD+ArialMT"/>
                <a:cs typeface="HAFCHK+UQSMSD+ArialMT"/>
              </a:rPr>
              <a:t>CArdeda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01">
                <a:solidFill>
                  <a:srgbClr val="ffffff"/>
                </a:solidFill>
                <a:latin typeface="HAFCHK+UQSMSD+ArialMT"/>
                <a:cs typeface="HAFCHK+UQSMSD+ArialMT"/>
              </a:rPr>
              <a:t>tter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97">
                <a:solidFill>
                  <a:srgbClr val="ffffff"/>
                </a:solidFill>
                <a:latin typeface="HAFCHK+UQSMSD+ArialMT"/>
                <a:cs typeface="HAFCHK+UQSMSD+ArialMT"/>
              </a:rPr>
              <a:t>gf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4">
                <a:solidFill>
                  <a:srgbClr val="ffffff"/>
                </a:solidFill>
                <a:latin typeface="HAFCHK+UQSMSD+ArialMT"/>
                <a:cs typeface="HAFCHK+UQSMSD+ArialMT"/>
              </a:rPr>
              <a:t>ugnecr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48">
                <a:solidFill>
                  <a:srgbClr val="ffffff"/>
                </a:solidFill>
                <a:latin typeface="HAFCHK+UQSMSD+ArialMT"/>
                <a:cs typeface="HAFCHK+UQSMSD+ArialMT"/>
              </a:rPr>
              <a:t>.t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trigger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dropdown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menu,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EventBridge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(CloudWatch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Events).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7047" y="4626203"/>
            <a:ext cx="7223923" cy="841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7.For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rule,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rule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these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settings: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Rule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name: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everyMinute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Rule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type: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Schedule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expression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047" y="5455513"/>
            <a:ext cx="5082926" cy="29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440">
                <a:solidFill>
                  <a:srgbClr val="ffffff"/>
                </a:solidFill>
                <a:latin typeface="HAFCHK+UQSMSD+ArialMT"/>
                <a:cs typeface="HAFCHK+UQSMSD+ArialMT"/>
              </a:rPr>
              <a:t>S8.cChehdouolseeeAxdpdre.</a:t>
            </a:r>
            <a:r>
              <a:rPr dirty="0" sz="1800" spc="-3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ssion: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rate(1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minute)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64" y="673807"/>
            <a:ext cx="11080072" cy="43762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Below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Function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overview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lambda_function.py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display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edit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Lambda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function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source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delete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following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paste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box: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import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boto3</a:t>
            </a:r>
          </a:p>
          <a:p>
            <a:pPr marL="0" marR="0">
              <a:lnSpc>
                <a:spcPts val="2008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=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'&lt;REPLACE_WITH_REGION&gt;'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=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['&lt;REPLACE_WITH_INSTANCE_ID&gt;']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=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boto3.client('ec2',</a:t>
            </a:r>
            <a:r>
              <a:rPr dirty="0" sz="1800" spc="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region_name=region)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 spc="-250">
                <a:solidFill>
                  <a:srgbClr val="ffffff"/>
                </a:solidFill>
                <a:latin typeface="HAFCHK+UQSMSD+ArialMT"/>
                <a:cs typeface="HAFCHK+UQSMSD+ArialMT"/>
              </a:rPr>
              <a:t>deef</a:t>
            </a:r>
            <a:r>
              <a:rPr dirty="0" sz="1800" spc="2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84">
                <a:solidFill>
                  <a:srgbClr val="ffffff"/>
                </a:solidFill>
                <a:latin typeface="HAFCHK+UQSMSD+ArialMT"/>
                <a:cs typeface="HAFCHK+UQSMSD+ArialMT"/>
              </a:rPr>
              <a:t>lca2m.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33">
                <a:solidFill>
                  <a:srgbClr val="ffffff"/>
                </a:solidFill>
                <a:latin typeface="HAFCHK+UQSMSD+ArialMT"/>
                <a:cs typeface="HAFCHK+UQSMSD+ArialMT"/>
              </a:rPr>
              <a:t>sbt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01">
                <a:solidFill>
                  <a:srgbClr val="ffffff"/>
                </a:solidFill>
                <a:latin typeface="HAFCHK+UQSMSD+ArialMT"/>
                <a:cs typeface="HAFCHK+UQSMSD+ArialMT"/>
              </a:rPr>
              <a:t>odpa_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28">
                <a:solidFill>
                  <a:srgbClr val="ffffff"/>
                </a:solidFill>
                <a:latin typeface="HAFCHK+UQSMSD+ArialMT"/>
                <a:cs typeface="HAFCHK+UQSMSD+ArialMT"/>
              </a:rPr>
              <a:t>ihnasnt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23">
                <a:solidFill>
                  <a:srgbClr val="ffffff"/>
                </a:solidFill>
                <a:latin typeface="HAFCHK+UQSMSD+ArialMT"/>
                <a:cs typeface="HAFCHK+UQSMSD+ArialMT"/>
              </a:rPr>
              <a:t>adnl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79">
                <a:solidFill>
                  <a:srgbClr val="ffffff"/>
                </a:solidFill>
                <a:latin typeface="HAFCHK+UQSMSD+ArialMT"/>
                <a:cs typeface="HAFCHK+UQSMSD+ArialMT"/>
              </a:rPr>
              <a:t>ecre(</a:t>
            </a:r>
            <a:r>
              <a:rPr dirty="0" sz="1800" spc="-45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4">
                <a:solidFill>
                  <a:srgbClr val="ffffff"/>
                </a:solidFill>
                <a:latin typeface="HAFCHK+UQSMSD+ArialMT"/>
                <a:cs typeface="HAFCHK+UQSMSD+ArialMT"/>
              </a:rPr>
              <a:t>se(vIenns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96">
                <a:solidFill>
                  <a:srgbClr val="ffffff"/>
                </a:solidFill>
                <a:latin typeface="HAFCHK+UQSMSD+ArialMT"/>
                <a:cs typeface="HAFCHK+UQSMSD+ArialMT"/>
              </a:rPr>
              <a:t>a,</a:t>
            </a:r>
            <a:r>
              <a:rPr dirty="0" sz="1800" spc="53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66">
                <a:solidFill>
                  <a:srgbClr val="ffffff"/>
                </a:solidFill>
                <a:latin typeface="HAFCHK+UQSMSD+ArialMT"/>
                <a:cs typeface="HAFCHK+UQSMSD+ArialMT"/>
              </a:rPr>
              <a:t>cnocnetIedxst=)i:nstances)</a:t>
            </a:r>
          </a:p>
          <a:p>
            <a:pPr marL="253289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print('stopped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instances: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'</a:t>
            </a:r>
            <a:r>
              <a:rPr dirty="0" sz="18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+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str(instances))</a:t>
            </a:r>
          </a:p>
          <a:p>
            <a:pPr marL="0" marR="0">
              <a:lnSpc>
                <a:spcPts val="2008"/>
              </a:lnSpc>
              <a:spcBef>
                <a:spcPts val="113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9.Replace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&lt;REPLACE_WITH_REGION&gt;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placeholder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using.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this: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10.Choose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corner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example,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region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</a:p>
          <a:p>
            <a:pPr marL="0" marR="0">
              <a:lnSpc>
                <a:spcPts val="2008"/>
              </a:lnSpc>
              <a:spcBef>
                <a:spcPts val="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East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(N.Virginia)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us-east-1.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 spc="-18">
                <a:solidFill>
                  <a:srgbClr val="ffffff"/>
                </a:solidFill>
                <a:latin typeface="HAFCHK+UQSMSD+ArialMT"/>
                <a:cs typeface="HAFCHK+UQSMSD+ArialMT"/>
              </a:rPr>
              <a:t>11.Verify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instance1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running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account,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instance1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1065" y="5037526"/>
            <a:ext cx="444512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65" y="5305496"/>
            <a:ext cx="10907123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12.Return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Lambda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replace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&lt;REPLACE_WITH_INSTANCE_ID&gt;</a:t>
            </a:r>
            <a:r>
              <a:rPr dirty="0" sz="1800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065" y="5841436"/>
            <a:ext cx="4062844" cy="337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actual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ID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just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copied.</a:t>
            </a:r>
          </a:p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14.Choose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Monitor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064" y="6109406"/>
            <a:ext cx="10473904" cy="343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13.Choose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menu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changes.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top-right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corner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Code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source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box,</a:t>
            </a:r>
          </a:p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15.Return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1065" y="6364675"/>
            <a:ext cx="889545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1064" y="6415477"/>
            <a:ext cx="1029406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stopped.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1065" y="6645346"/>
            <a:ext cx="927496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Deploy.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4473" y="334265"/>
            <a:ext cx="6715275" cy="5147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CRCDWI+KJQDTH+BookmanOldStyle"/>
                <a:cs typeface="CRCDWI+KJQDTH+BookmanOldStyle"/>
              </a:rPr>
              <a:t>ELASTIC</a:t>
            </a:r>
            <a:r>
              <a:rPr dirty="0" sz="3200">
                <a:solidFill>
                  <a:srgbClr val="ffffff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ff"/>
                </a:solidFill>
                <a:latin typeface="CRCDWI+KJQDTH+BookmanOldStyle"/>
                <a:cs typeface="CRCDWI+KJQDTH+BookmanOldStyle"/>
              </a:rPr>
              <a:t>LOAD</a:t>
            </a:r>
            <a:r>
              <a:rPr dirty="0" sz="3200">
                <a:solidFill>
                  <a:srgbClr val="ffffff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ff"/>
                </a:solidFill>
                <a:latin typeface="CRCDWI+KJQDTH+BookmanOldStyle"/>
                <a:cs typeface="CRCDWI+KJQDTH+BookmanOldStyle"/>
              </a:rPr>
              <a:t>BALANCER(ELB)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82" y="1138245"/>
            <a:ext cx="6135378" cy="57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Elastic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Load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Balancing</a:t>
            </a:r>
            <a:r>
              <a:rPr dirty="0" sz="1800" spc="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automatically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distributes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incoming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traffic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across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multiple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>
                <a:solidFill>
                  <a:srgbClr val="333333"/>
                </a:solidFill>
                <a:latin typeface="HAFCHK+UQSMSD+ArialMT"/>
                <a:cs typeface="HAFCHK+UQSMSD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083" y="2340968"/>
            <a:ext cx="5852883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provided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given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infrastructure.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082" y="2889608"/>
            <a:ext cx="127062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Procedure: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083" y="3163928"/>
            <a:ext cx="6056182" cy="24841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Task1: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AMI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start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console.</a:t>
            </a:r>
          </a:p>
          <a:p>
            <a:pPr marL="285750" marR="0">
              <a:lnSpc>
                <a:spcPts val="2008"/>
              </a:lnSpc>
              <a:spcBef>
                <a:spcPts val="2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Make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Status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Checks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Web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Server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1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displays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2/2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checks.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images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templates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&gt;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image.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image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give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description.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5083" y="5628621"/>
            <a:ext cx="2698622" cy="297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image.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616" y="326324"/>
            <a:ext cx="3453512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Task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2: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16" y="596458"/>
            <a:ext cx="10302336" cy="83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616" y="1416680"/>
            <a:ext cx="7249793" cy="3001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8">
                <a:solidFill>
                  <a:srgbClr val="ffffff"/>
                </a:solidFill>
                <a:latin typeface="HAFCHK+UQSMSD+ArialMT"/>
                <a:cs typeface="HAFCHK+UQSMSD+ArialMT"/>
              </a:rPr>
              <a:t>lCohaodobsael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8">
                <a:solidFill>
                  <a:srgbClr val="ffffff"/>
                </a:solidFill>
                <a:latin typeface="HAFCHK+UQSMSD+ArialMT"/>
                <a:cs typeface="HAFCHK+UQSMSD+ArialMT"/>
              </a:rPr>
              <a:t>annecxet</a:t>
            </a:r>
            <a:r>
              <a:rPr dirty="0" sz="1800" spc="-3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51">
                <a:solidFill>
                  <a:srgbClr val="ffffff"/>
                </a:solidFill>
                <a:latin typeface="HAFCHK+UQSMSD+ArialMT"/>
                <a:cs typeface="HAFCHK+UQSMSD+ArialMT"/>
              </a:rPr>
              <a:t>rain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57">
                <a:solidFill>
                  <a:srgbClr val="ffffff"/>
                </a:solidFill>
                <a:latin typeface="HAFCHK+UQSMSD+ArialMT"/>
                <a:cs typeface="HAFCHK+UQSMSD+ArialMT"/>
              </a:rPr>
              <a:t>dLtahbe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50">
                <a:solidFill>
                  <a:srgbClr val="ffffff"/>
                </a:solidFill>
                <a:latin typeface="HAFCHK+UQSMSD+ArialMT"/>
                <a:cs typeface="HAFCHK+UQSMSD+ArialMT"/>
              </a:rPr>
              <a:t>nV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501">
                <a:solidFill>
                  <a:srgbClr val="ffffff"/>
                </a:solidFill>
                <a:latin typeface="HAFCHK+UQSMSD+ArialMT"/>
                <a:cs typeface="HAFCHK+UQSMSD+ArialMT"/>
              </a:rPr>
              <a:t>Pc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32">
                <a:solidFill>
                  <a:srgbClr val="ffffff"/>
                </a:solidFill>
                <a:latin typeface="HAFCHK+UQSMSD+ArialMT"/>
                <a:cs typeface="HAFCHK+UQSMSD+ArialMT"/>
              </a:rPr>
              <a:t>lCi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48">
                <a:solidFill>
                  <a:srgbClr val="ffffff"/>
                </a:solidFill>
                <a:latin typeface="HAFCHK+UQSMSD+ArialMT"/>
                <a:cs typeface="HAFCHK+UQSMSD+ArialMT"/>
              </a:rPr>
              <a:t>k.</a:t>
            </a:r>
            <a:r>
              <a:rPr dirty="0" sz="1800" spc="59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617" y="4590306"/>
            <a:ext cx="9935663" cy="16518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Balancers.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Networking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mapping,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specify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subnets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use.</a:t>
            </a:r>
          </a:p>
          <a:p>
            <a:pPr marL="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groups,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only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deselect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Listener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HTTP:80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row,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Default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action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forward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LabGroup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354" y="545515"/>
            <a:ext cx="3130625" cy="297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353" y="1098341"/>
            <a:ext cx="7349401" cy="10997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Task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3: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Launch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Configuration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Auto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Scaling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Launch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launch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AMI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AMI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353" y="2186604"/>
            <a:ext cx="4097948" cy="302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17">
                <a:solidFill>
                  <a:srgbClr val="ffffff"/>
                </a:solidFill>
                <a:latin typeface="HAFCHK+UQSMSD+ArialMT"/>
                <a:cs typeface="HAFCHK+UQSMSD+ArialMT"/>
              </a:rPr>
              <a:t>cSreel</a:t>
            </a:r>
            <a:r>
              <a:rPr dirty="0" sz="1800" spc="-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51">
                <a:solidFill>
                  <a:srgbClr val="ffffff"/>
                </a:solidFill>
                <a:latin typeface="HAFCHK+UQSMSD+ArialMT"/>
                <a:cs typeface="HAFCHK+UQSMSD+ArialMT"/>
              </a:rPr>
              <a:t>ae</a:t>
            </a:r>
            <a:r>
              <a:rPr dirty="0" sz="1800" spc="-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50">
                <a:solidFill>
                  <a:srgbClr val="ffffff"/>
                </a:solidFill>
                <a:latin typeface="HAFCHK+UQSMSD+ArialMT"/>
                <a:cs typeface="HAFCHK+UQSMSD+ArialMT"/>
              </a:rPr>
              <a:t>tcet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1">
                <a:solidFill>
                  <a:srgbClr val="ffffff"/>
                </a:solidFill>
                <a:latin typeface="HAFCHK+UQSMSD+ArialMT"/>
                <a:cs typeface="HAFCHK+UQSMSD+ArialMT"/>
              </a:rPr>
              <a:t>dt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49">
                <a:solidFill>
                  <a:srgbClr val="ffffff"/>
                </a:solidFill>
                <a:latin typeface="HAFCHK+UQSMSD+ArialMT"/>
                <a:cs typeface="HAFCHK+UQSMSD+ArialMT"/>
              </a:rPr>
              <a:t>hi</a:t>
            </a: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51">
                <a:solidFill>
                  <a:srgbClr val="ffffff"/>
                </a:solidFill>
                <a:latin typeface="HAFCHK+UQSMSD+ArialMT"/>
                <a:cs typeface="HAFCHK+UQSMSD+ArialMT"/>
              </a:rPr>
              <a:t>ne</a:t>
            </a:r>
            <a:r>
              <a:rPr dirty="0" sz="1800" spc="4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93">
                <a:solidFill>
                  <a:srgbClr val="ffffff"/>
                </a:solidFill>
                <a:latin typeface="HAFCHK+UQSMSD+ArialMT"/>
                <a:cs typeface="HAFCHK+UQSMSD+ArialMT"/>
              </a:rPr>
              <a:t>tianskta1n.ce</a:t>
            </a:r>
            <a:r>
              <a:rPr dirty="0" sz="1800" spc="3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353" y="2465755"/>
            <a:ext cx="7066326" cy="3825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Additional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Configuration,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monitoring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Enable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detailed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monitoring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CloudWatch.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</a:p>
          <a:p>
            <a:pPr marL="285750" marR="0">
              <a:lnSpc>
                <a:spcPts val="2008"/>
              </a:lnSpc>
              <a:spcBef>
                <a:spcPts val="1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Security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pair,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pair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vockey.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Check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acknowledge…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launch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launch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configuration,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actions.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VPC,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subnets.</a:t>
            </a:r>
          </a:p>
          <a:p>
            <a:pPr marL="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existing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was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earlier.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Additional</a:t>
            </a:r>
            <a:r>
              <a:rPr dirty="0" sz="18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settings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-</a:t>
            </a:r>
            <a:r>
              <a:rPr dirty="0" sz="1800" spc="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FISBKK+NTANRW+Arial-BoldItalicMT,Bold"/>
                <a:cs typeface="FISBKK+NTANRW+Arial-BoldItalicMT,Bold"/>
              </a:rPr>
              <a:t>optional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Enable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</a:p>
          <a:p>
            <a:pPr marL="285750" marR="0">
              <a:lnSpc>
                <a:spcPts val="2008"/>
              </a:lnSpc>
              <a:spcBef>
                <a:spcPts val="26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metrics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collection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within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CloudWatch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9025" y="581883"/>
            <a:ext cx="5461609" cy="1401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Specify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size.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Scaling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Target</a:t>
            </a:r>
            <a:r>
              <a:rPr dirty="0" sz="1800" spc="97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tracking</a:t>
            </a:r>
          </a:p>
          <a:p>
            <a:pPr marL="285750" marR="0">
              <a:lnSpc>
                <a:spcPts val="2008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scaling</a:t>
            </a:r>
            <a:r>
              <a:rPr dirty="0" sz="1800" spc="96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policy</a:t>
            </a:r>
            <a:r>
              <a:rPr dirty="0" sz="1800" spc="98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policy.</a:t>
            </a:r>
            <a:r>
              <a:rPr dirty="0" sz="1800" spc="-8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Specify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metric</a:t>
            </a:r>
          </a:p>
          <a:p>
            <a:pPr marL="285750" marR="0">
              <a:lnSpc>
                <a:spcPts val="200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type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25" y="2306584"/>
            <a:ext cx="5834088" cy="27720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Task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4:</a:t>
            </a:r>
            <a:r>
              <a:rPr dirty="0" sz="1800" spc="-1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Verify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Working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Instances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.You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two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named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Instance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launched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Scaling.</a:t>
            </a:r>
          </a:p>
          <a:p>
            <a:pPr marL="0" marR="0">
              <a:lnSpc>
                <a:spcPts val="2008"/>
              </a:lnSpc>
              <a:spcBef>
                <a:spcPts val="15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labgroup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group,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two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Instance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listed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group.Wait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until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Status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both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transitions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healthy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copy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laod</a:t>
            </a:r>
          </a:p>
          <a:p>
            <a:pPr marL="285750" marR="0">
              <a:lnSpc>
                <a:spcPts val="2008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making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omit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"(A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Record)".and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paste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4" y="5045597"/>
            <a:ext cx="5681839" cy="1115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appear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indicates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Balancer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received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  <a:p>
            <a:pPr marL="28575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request,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sent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</a:p>
          <a:p>
            <a:pPr marL="28575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passed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back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result.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03" y="481642"/>
            <a:ext cx="2754969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Task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5: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Test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003" y="751776"/>
            <a:ext cx="11116356" cy="1368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Services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menu,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CloudWatch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.In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left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alarms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.Two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</a:p>
          <a:p>
            <a:pPr marL="285750" marR="0">
              <a:lnSpc>
                <a:spcPts val="2008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displayed.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These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were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automatically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</a:p>
          <a:p>
            <a:pPr marL="28575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03" y="2095309"/>
            <a:ext cx="11171067" cy="297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Automatic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Scaling</a:t>
            </a:r>
            <a:r>
              <a:rPr dirty="0" sz="1800" spc="6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tab.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LabScalingPolicy</a:t>
            </a:r>
            <a:r>
              <a:rPr dirty="0" sz="1800" spc="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actions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target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value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6753" y="2368669"/>
            <a:ext cx="1740115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50.click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update.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003" y="2397695"/>
            <a:ext cx="5339333" cy="297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cloudwatch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verify.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1003" y="2672015"/>
            <a:ext cx="11065711" cy="1914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OK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alarm,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AlarmHigh</a:t>
            </a:r>
            <a:r>
              <a:rPr dirty="0" sz="1800" spc="101">
                <a:solidFill>
                  <a:srgbClr val="ffffff"/>
                </a:solidFill>
                <a:latin typeface="PWTFGU+LDJDRN+Arial-ItalicMT"/>
                <a:cs typeface="PWTFGU+LDJDRN+Arial-ItalicMT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name.Return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tab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application.</a:t>
            </a:r>
          </a:p>
          <a:p>
            <a:pPr marL="0" marR="0">
              <a:lnSpc>
                <a:spcPts val="2008"/>
              </a:lnSpc>
              <a:spcBef>
                <a:spcPts val="11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Load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Test</a:t>
            </a:r>
            <a:r>
              <a:rPr dirty="0" sz="1800" spc="-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beside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logo.This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cause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application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generate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high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loads.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-11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AlarmHigh</a:t>
            </a:r>
            <a:r>
              <a:rPr dirty="0" sz="18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chart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indicating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increasing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CPU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percentage.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crosses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60%</a:t>
            </a:r>
          </a:p>
          <a:p>
            <a:pPr marL="0" marR="0">
              <a:lnSpc>
                <a:spcPts val="2008"/>
              </a:lnSpc>
              <a:spcBef>
                <a:spcPts val="95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line</a:t>
            </a:r>
          </a:p>
          <a:p>
            <a:pPr marL="285750" marR="0">
              <a:lnSpc>
                <a:spcPts val="2008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minutes,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will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trigger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Auto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Scaling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additional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instances.</a:t>
            </a:r>
          </a:p>
          <a:p>
            <a:pPr marL="0" marR="0">
              <a:lnSpc>
                <a:spcPts val="200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EC2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notice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more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two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instances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labeled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Lab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Instance</a:t>
            </a:r>
            <a:r>
              <a:rPr dirty="0" sz="18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should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running.</a:t>
            </a:r>
          </a:p>
          <a:p>
            <a:pPr marL="0" marR="0">
              <a:lnSpc>
                <a:spcPts val="2008"/>
              </a:lnSpc>
              <a:spcBef>
                <a:spcPts val="111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v</a:t>
            </a:r>
            <a:r>
              <a:rPr dirty="0" sz="1850" spc="1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Finally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terminate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1330" y="348144"/>
            <a:ext cx="7174585" cy="515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7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AWS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S3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(SIMPLE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STORAGE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3200">
                <a:solidFill>
                  <a:srgbClr val="ffff00"/>
                </a:solidFill>
                <a:latin typeface="Rockwell"/>
                <a:cs typeface="Rockwell"/>
              </a:rPr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192" y="1131440"/>
            <a:ext cx="3542753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TASKS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FOR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CONFIGURING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192" y="1571604"/>
            <a:ext cx="6246633" cy="19200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1</a:t>
            </a:r>
            <a:r>
              <a:rPr dirty="0" sz="1800">
                <a:solidFill>
                  <a:srgbClr val="ffffff"/>
                </a:solidFill>
                <a:latin typeface="AAPJGH+VQNACD+TimesNewRomanPS-BoldMT,Bold"/>
                <a:cs typeface="AAPJGH+VQNACD+TimesNewRomanPS-BoldMT,Bold"/>
              </a:rPr>
              <a:t>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Log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into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Management</a:t>
            </a:r>
            <a:r>
              <a:rPr dirty="0" sz="1800" spc="4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Console.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2.Create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3.Upload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4.Access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5.Change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permissions.</a:t>
            </a:r>
          </a:p>
          <a:p>
            <a:pPr marL="0" marR="0">
              <a:lnSpc>
                <a:spcPts val="200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6.Setup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policy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test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accessibility.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192" y="3489962"/>
            <a:ext cx="1041198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STEPS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192" y="4038602"/>
            <a:ext cx="3276358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92" y="4312923"/>
            <a:ext cx="5954454" cy="112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2:Set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globally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unique,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available.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Leave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other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settings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default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</a:t>
            </a:r>
            <a:r>
              <a:rPr dirty="0" sz="1800" u="sng">
                <a:solidFill>
                  <a:srgbClr val="ffffff"/>
                </a:solidFill>
                <a:latin typeface="HAFCHK+UQSMSD+ArialMT"/>
                <a:cs typeface="HAFCHK+UQSMSD+ArialMT"/>
              </a:rPr>
              <a:t>: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0192" y="5410202"/>
            <a:ext cx="2285682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4: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Upload.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6278" y="673808"/>
            <a:ext cx="7490624" cy="2181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5: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from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computer.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</a:t>
            </a:r>
            <a:r>
              <a:rPr dirty="0" sz="1800" u="sng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After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choosing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file,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7</a:t>
            </a:r>
            <a:r>
              <a:rPr dirty="0" sz="1800" u="sng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Upload.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8:Now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uploaded,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</a:p>
          <a:p>
            <a:pPr marL="0" marR="0">
              <a:lnSpc>
                <a:spcPts val="2008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means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cannot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through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Internet.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9:Now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S3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private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uploaded,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78" y="2842968"/>
            <a:ext cx="4391850" cy="318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means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cannot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visit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through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Internet.</a:t>
            </a:r>
          </a:p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CHANGE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BUCKET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78" y="3417008"/>
            <a:ext cx="7932812" cy="57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10</a:t>
            </a:r>
            <a:r>
              <a:rPr dirty="0" sz="1800" u="sng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back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bcket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Permissions.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HAFCHK+UQSMSD+ArialMT"/>
                <a:cs typeface="HAFCHK+UQSMSD+ArialMT"/>
              </a:rPr>
              <a:t>11:Click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Everyone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Public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277" y="3952948"/>
            <a:ext cx="724458" cy="305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501">
                <a:solidFill>
                  <a:srgbClr val="ffffff"/>
                </a:solidFill>
                <a:latin typeface="HAFCHK+UQSMSD+ArialMT"/>
                <a:cs typeface="HAFCHK+UQSMSD+ArialMT"/>
              </a:rPr>
              <a:t>ot</a:t>
            </a:r>
            <a:r>
              <a:rPr dirty="0" sz="1800" spc="-4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33">
                <a:solidFill>
                  <a:srgbClr val="ffffff"/>
                </a:solidFill>
                <a:latin typeface="HAFCHK+UQSMSD+ArialMT"/>
                <a:cs typeface="HAFCHK+UQSMSD+ArialMT"/>
              </a:rPr>
              <a:t>hne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024" y="3965648"/>
            <a:ext cx="4570030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right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pop-up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window.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6278" y="4239968"/>
            <a:ext cx="6551811" cy="829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12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its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state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switches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Read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-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Yes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13</a:t>
            </a:r>
            <a:r>
              <a:rPr dirty="0" sz="1800" u="sng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: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Overview,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Object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again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278" y="5043878"/>
            <a:ext cx="4253968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Step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14:Notice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URL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browser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327" y="458773"/>
            <a:ext cx="3324858" cy="236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CREATING</a:t>
            </a:r>
            <a:r>
              <a:rPr dirty="0" sz="1400" spc="43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A</a:t>
            </a:r>
            <a:r>
              <a:rPr dirty="0" sz="1400" spc="37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VPC</a:t>
            </a:r>
            <a:r>
              <a:rPr dirty="0" sz="1400" spc="5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SECURITY</a:t>
            </a:r>
            <a:r>
              <a:rPr dirty="0" sz="1400" spc="52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26" y="876837"/>
            <a:ext cx="11035523" cy="1059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description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HTTP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access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1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pc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0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pc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ound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osen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type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HTTP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source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Any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v4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description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</a:p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permit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q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uests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43000" y="470514"/>
            <a:ext cx="8932186" cy="5147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AWS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Identity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and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Access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Management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(IAM)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9070" y="1367181"/>
            <a:ext cx="9688303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AWS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Identity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Access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Management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(IAM)</a:t>
            </a:r>
            <a:r>
              <a:rPr dirty="0" sz="1800" spc="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enables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Amazon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Web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(AWS)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customers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AWS.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IAM,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centrally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manage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security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credentials</a:t>
            </a:r>
            <a:r>
              <a:rPr dirty="0" sz="1800" spc="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such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keys,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  <a:r>
              <a:rPr dirty="0" sz="18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that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control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9070" y="2451761"/>
            <a:ext cx="4278972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which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AWS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resources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can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7336" y="440233"/>
            <a:ext cx="8589678" cy="5147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Steps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to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create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IAM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User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and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User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 </a:t>
            </a:r>
            <a:r>
              <a:rPr dirty="0" sz="3200">
                <a:solidFill>
                  <a:srgbClr val="ffff00"/>
                </a:solidFill>
                <a:latin typeface="CRCDWI+KJQDTH+BookmanOldStyle"/>
                <a:cs typeface="CRCDWI+KJQDTH+BookmanOldStyle"/>
              </a:rPr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53" y="1701715"/>
            <a:ext cx="11232488" cy="561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ffffff"/>
                </a:solidFill>
                <a:latin typeface="HAFCHK+UQSMSD+ArialMT"/>
                <a:cs typeface="HAFCHK+UQSMSD+ArialMT"/>
              </a:rPr>
              <a:t>1.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Console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Home</a:t>
            </a:r>
            <a:r>
              <a:rPr dirty="0" sz="18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IAM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service</a:t>
            </a:r>
            <a:r>
              <a:rPr dirty="0" sz="1600">
                <a:solidFill>
                  <a:srgbClr val="16191f"/>
                </a:solidFill>
                <a:latin typeface="HAFCHK+UQSMSD+ArialMT"/>
                <a:cs typeface="HAFCHK+UQSMSD+ArialMT"/>
              </a:rPr>
              <a:t>.</a:t>
            </a:r>
            <a:r>
              <a:rPr dirty="0" sz="1600" spc="175">
                <a:solidFill>
                  <a:srgbClr val="16191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2.In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navigation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pane,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Users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</a:p>
          <a:p>
            <a:pPr marL="0" marR="0">
              <a:lnSpc>
                <a:spcPts val="2008"/>
              </a:lnSpc>
              <a:spcBef>
                <a:spcPts val="47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70706" y="2239164"/>
            <a:ext cx="825921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9234" y="448396"/>
            <a:ext cx="5993062" cy="112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3.For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Username,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EmergencyAccess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,Select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check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Provide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access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AWS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Management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Console–</a:t>
            </a:r>
            <a:r>
              <a:rPr dirty="0" sz="1800" spc="6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FISBKK+NTANRW+Arial-BoldItalicMT,Bold"/>
                <a:cs typeface="FISBKK+NTANRW+Arial-BoldItalicMT,Bold"/>
              </a:rPr>
              <a:t>optional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choose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want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IAM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3039" y="526603"/>
            <a:ext cx="5180214" cy="1097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Clear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check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box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next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must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new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password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next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sign-in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(recommended)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Next.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35" y="1545676"/>
            <a:ext cx="5841048" cy="57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4.Under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Console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password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Custom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Password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own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password.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668" y="823299"/>
            <a:ext cx="5671018" cy="841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5.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options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4896" y="823299"/>
            <a:ext cx="6103405" cy="841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6.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name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enter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EmergencyAccessGroup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under</a:t>
            </a:r>
            <a:r>
              <a:rPr dirty="0" sz="1800" spc="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policies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AdministratorAccess</a:t>
            </a:r>
            <a:r>
              <a:rPr dirty="0" sz="1800">
                <a:solidFill>
                  <a:srgbClr val="16191f"/>
                </a:solidFill>
                <a:latin typeface="HAFCHK+UQSMSD+ArialMT"/>
                <a:cs typeface="HAFCHK+UQSMSD+ArialM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1140" y="990566"/>
            <a:ext cx="5042790" cy="57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7.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</a:t>
            </a:r>
            <a:r>
              <a:rPr dirty="0" sz="18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return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Set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  <a:r>
              <a:rPr dirty="0" sz="18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1949" y="1102455"/>
            <a:ext cx="5435101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8.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Next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proceed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Review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5644" y="484005"/>
            <a:ext cx="10525187" cy="19263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10.On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Review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and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review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list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of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memberships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be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added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new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When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are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ready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proceed,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Create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11.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Retrieve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password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page,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select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Download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.csv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file</a:t>
            </a:r>
            <a:r>
              <a:rPr dirty="0" sz="1800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.csv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credential</a:t>
            </a:r>
          </a:p>
          <a:p>
            <a:pPr marL="0" marR="0">
              <a:lnSpc>
                <a:spcPts val="200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information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(Connection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URL,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name,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password).</a:t>
            </a:r>
          </a:p>
          <a:p>
            <a:pPr marL="0" marR="0">
              <a:lnSpc>
                <a:spcPts val="2008"/>
              </a:lnSpc>
              <a:spcBef>
                <a:spcPts val="25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12.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Save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file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if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need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sign-in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IAM</a:t>
            </a:r>
            <a:r>
              <a:rPr dirty="0" sz="18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do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not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have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access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federated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identity</a:t>
            </a:r>
          </a:p>
          <a:p>
            <a:pPr marL="0" marR="0">
              <a:lnSpc>
                <a:spcPts val="200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provider.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38" y="880496"/>
            <a:ext cx="10917373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13.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If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you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want</a:t>
            </a:r>
            <a:r>
              <a:rPr dirty="0" sz="1800" spc="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permissions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group,</a:t>
            </a:r>
            <a:r>
              <a:rPr dirty="0" sz="18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then</a:t>
            </a:r>
            <a:r>
              <a:rPr dirty="0" sz="1800" spc="4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14.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to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  <a:r>
              <a:rPr dirty="0" sz="1800" spc="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MUDSUM+UHPGNW+Wingdings-Regular,Bold"/>
                <a:cs typeface="MUDSUM+UHPGNW+Wingdings-Regular,Bold"/>
              </a:rPr>
              <a:t>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Add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permissions</a:t>
            </a:r>
            <a:r>
              <a:rPr dirty="0" sz="1800">
                <a:solidFill>
                  <a:srgbClr val="ffffff"/>
                </a:solidFill>
                <a:latin typeface="MUDSUM+UHPGNW+Wingdings-Regular,Bold"/>
                <a:cs typeface="MUDSUM+UHPGNW+Wingdings-Regular,Bold"/>
              </a:rPr>
              <a:t>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8" y="1135861"/>
            <a:ext cx="863649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Attach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38" y="1155013"/>
            <a:ext cx="5397968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go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groups</a:t>
            </a:r>
            <a:r>
              <a:rPr dirty="0" sz="1800" spc="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click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respective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2999" y="1155013"/>
            <a:ext cx="1003622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policies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38" y="1429333"/>
            <a:ext cx="863426" cy="293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5468" y="789426"/>
            <a:ext cx="6984579" cy="54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15.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Add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permission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policy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and</a:t>
            </a:r>
            <a:r>
              <a:rPr dirty="0" sz="1800" spc="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policy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is</a:t>
            </a:r>
            <a:r>
              <a:rPr dirty="0" sz="18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attached</a:t>
            </a:r>
            <a:r>
              <a:rPr dirty="0" sz="1800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to</a:t>
            </a:r>
            <a:r>
              <a:rPr dirty="0" sz="1800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HAFCHK+UQSMSD+ArialMT"/>
                <a:cs typeface="HAFCHK+UQSMSD+ArialMT"/>
              </a:rPr>
              <a:t>the</a:t>
            </a:r>
            <a:r>
              <a:rPr dirty="0" sz="1800" spc="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User</a:t>
            </a:r>
          </a:p>
          <a:p>
            <a:pPr marL="0" marR="0">
              <a:lnSpc>
                <a:spcPts val="2008"/>
              </a:lnSpc>
              <a:spcBef>
                <a:spcPts val="1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GGBBTH+MUCDTM+Arial-BoldMT,Bold"/>
                <a:cs typeface="GGBBTH+MUCDTM+Arial-BoldMT,Bold"/>
              </a:rPr>
              <a:t>group.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1580" y="503563"/>
            <a:ext cx="3720438" cy="264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LAUNCH</a:t>
            </a:r>
            <a:r>
              <a:rPr dirty="0" sz="1600" spc="15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A</a:t>
            </a:r>
            <a:r>
              <a:rPr dirty="0" sz="1600" spc="37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WEB</a:t>
            </a:r>
            <a:r>
              <a:rPr dirty="0" sz="1600" spc="4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SERVER</a:t>
            </a:r>
            <a:r>
              <a:rPr dirty="0" sz="1600" spc="2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00"/>
                </a:solidFill>
                <a:latin typeface="GGBBTH+MUCDTM+Arial-BoldMT,Bold"/>
                <a:cs typeface="GGBBTH+MUCDTM+Arial-BoldMT,Bold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80" y="980929"/>
            <a:ext cx="10633546" cy="8562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  <a:r>
              <a:rPr dirty="0" sz="1400" spc="4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conso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rom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aunc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400" spc="49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eep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Ama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z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Linu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ama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z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2023</a:t>
            </a:r>
            <a:r>
              <a:rPr dirty="0" sz="1400" spc="8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AMI</a:t>
            </a:r>
            <a:r>
              <a:rPr dirty="0" sz="1400" spc="48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2.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micro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3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1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pair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0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settings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edit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1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pc</a:t>
            </a:r>
            <a:r>
              <a:rPr dirty="0" sz="1400" spc="9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11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1580" y="1793729"/>
            <a:ext cx="2505459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auton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assign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1580" y="2009629"/>
            <a:ext cx="10156668" cy="9041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4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Under</a:t>
            </a:r>
            <a:r>
              <a:rPr dirty="0" sz="1400" spc="8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ire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isting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</a:t>
            </a:r>
            <a:r>
              <a:rPr dirty="0" sz="1400" spc="1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common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security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group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 spc="-66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#</a:t>
            </a:r>
            <a:r>
              <a:rPr dirty="0" sz="1400" spc="-52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!</a:t>
            </a:r>
            <a:r>
              <a:rPr dirty="0" sz="1800" baseline="-47728" spc="-451">
                <a:solidFill>
                  <a:srgbClr val="555555"/>
                </a:solidFill>
                <a:latin typeface="Times New Roman"/>
                <a:cs typeface="Times New Roman"/>
              </a:rPr>
              <a:t> 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/</a:t>
            </a:r>
            <a:r>
              <a:rPr dirty="0" sz="1400" spc="-59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20550" baseline="-47728" spc="-75">
                <a:solidFill>
                  <a:srgbClr val="555555"/>
                </a:solidFill>
                <a:latin typeface="HAFCHK+UQSMSD+ArialMT"/>
                <a:cs typeface="HAFCHK+UQSMSD+ArialMT"/>
              </a:rPr>
              <a:t>b</a:t>
            </a:r>
            <a:r>
              <a:rPr dirty="0" sz="1400" spc="-792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in/</a:t>
            </a:r>
            <a:r>
              <a:rPr dirty="0" sz="1400" spc="-753" b="1">
                <a:solidFill>
                  <a:srgbClr val="ffffff"/>
                </a:solidFill>
                <a:latin typeface="CWVMSH+Arial-BoldMT"/>
                <a:cs typeface="CWVMSH+Arial-BoldMT"/>
              </a:rPr>
              <a:t>5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ba</a:t>
            </a:r>
            <a:r>
              <a:rPr dirty="0" sz="1400" spc="-331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20550" baseline="-47728">
                <a:solidFill>
                  <a:srgbClr val="555555"/>
                </a:solidFill>
                <a:latin typeface="HAFCHK+UQSMSD+ArialMT"/>
                <a:cs typeface="HAFCHK+UQSMSD+ArialMT"/>
              </a:rPr>
              <a:t>sh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ad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anced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detai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scro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upto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user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data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appear</a:t>
            </a:r>
          </a:p>
          <a:p>
            <a:pPr marL="32922" marR="0">
              <a:lnSpc>
                <a:spcPts val="133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#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Install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Apache</a:t>
            </a:r>
            <a:r>
              <a:rPr dirty="0" sz="1200" spc="1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Web</a:t>
            </a:r>
            <a:r>
              <a:rPr dirty="0" sz="1200" spc="3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Server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and</a:t>
            </a:r>
            <a:r>
              <a:rPr dirty="0" sz="1200" spc="17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PHP</a:t>
            </a:r>
          </a:p>
          <a:p>
            <a:pPr marL="32922" marR="0">
              <a:lnSpc>
                <a:spcPts val="133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HAFCHK+UQSMSD+ArialMT"/>
                <a:cs typeface="HAFCHK+UQSMSD+ArialMT"/>
              </a:rPr>
              <a:t>sudo</a:t>
            </a:r>
            <a:r>
              <a:rPr dirty="0" sz="1200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dnf</a:t>
            </a:r>
            <a:r>
              <a:rPr dirty="0" sz="1200" spc="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install</a:t>
            </a:r>
            <a:r>
              <a:rPr dirty="0" sz="1200" spc="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HAFCHK+UQSMSD+ArialMT"/>
                <a:cs typeface="HAFCHK+UQSMSD+ArialMT"/>
              </a:rPr>
              <a:t>-y</a:t>
            </a:r>
            <a:r>
              <a:rPr dirty="0" sz="1200" spc="3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httpd</a:t>
            </a:r>
            <a:r>
              <a:rPr dirty="0" sz="1200" spc="3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HAFCHK+UQSMSD+ArialMT"/>
                <a:cs typeface="HAFCHK+UQSMSD+ArialMT"/>
              </a:rPr>
              <a:t>wget</a:t>
            </a:r>
            <a:r>
              <a:rPr dirty="0" sz="1200" spc="14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php</a:t>
            </a:r>
            <a:r>
              <a:rPr dirty="0" sz="1200" spc="1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mariadb105-server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4502" y="2888536"/>
            <a:ext cx="7476529" cy="2081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#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Download</a:t>
            </a:r>
            <a:r>
              <a:rPr dirty="0" sz="120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Lab</a:t>
            </a:r>
            <a:r>
              <a:rPr dirty="0" sz="1200" spc="17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files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get</a:t>
            </a:r>
            <a:r>
              <a:rPr dirty="0" sz="1200" spc="-18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https://aws-tc-largeobjects.s3.us-west-2.amazonaws.com/CUR-TF-100-ACCLFO-2-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4502" y="3071416"/>
            <a:ext cx="2510942" cy="9396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9026/2-lab2-vpc/s3/lab-app.zip</a:t>
            </a:r>
          </a:p>
          <a:p>
            <a:pPr marL="0" marR="0">
              <a:lnSpc>
                <a:spcPts val="133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unzip</a:t>
            </a:r>
            <a:r>
              <a:rPr dirty="0" sz="1200" spc="1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lab-app.zip</a:t>
            </a:r>
            <a:r>
              <a:rPr dirty="0" sz="12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cc"/>
                </a:solidFill>
                <a:latin typeface="HAFCHK+UQSMSD+ArialMT"/>
                <a:cs typeface="HAFCHK+UQSMSD+ArialMT"/>
              </a:rPr>
              <a:t>-d</a:t>
            </a:r>
            <a:r>
              <a:rPr dirty="0" sz="1200" spc="23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/var/www/html/</a:t>
            </a:r>
          </a:p>
          <a:p>
            <a:pPr marL="0" marR="0">
              <a:lnSpc>
                <a:spcPts val="133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#</a:t>
            </a:r>
            <a:r>
              <a:rPr dirty="0" sz="1200" spc="25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Turn</a:t>
            </a:r>
            <a:r>
              <a:rPr dirty="0" sz="1200" spc="30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on</a:t>
            </a:r>
            <a:r>
              <a:rPr dirty="0" sz="1200" spc="21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web</a:t>
            </a:r>
            <a:r>
              <a:rPr dirty="0" sz="1200" spc="18">
                <a:solidFill>
                  <a:srgbClr val="aa55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aa5500"/>
                </a:solidFill>
                <a:latin typeface="HAFCHK+UQSMSD+ArialMT"/>
                <a:cs typeface="HAFCHK+UQSMSD+ArialMT"/>
              </a:rPr>
              <a:t>server</a:t>
            </a:r>
          </a:p>
          <a:p>
            <a:pPr marL="0" marR="0">
              <a:lnSpc>
                <a:spcPts val="1338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chkconfig</a:t>
            </a:r>
            <a:r>
              <a:rPr dirty="0" sz="1200" spc="1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httpd</a:t>
            </a:r>
            <a:r>
              <a:rPr dirty="0" sz="1200" spc="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on</a:t>
            </a:r>
          </a:p>
          <a:p>
            <a:pPr marL="0" marR="0">
              <a:lnSpc>
                <a:spcPts val="133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200">
                <a:solidFill>
                  <a:srgbClr val="3300aa"/>
                </a:solidFill>
                <a:latin typeface="HAFCHK+UQSMSD+ArialMT"/>
                <a:cs typeface="HAFCHK+UQSMSD+ArialMT"/>
              </a:rPr>
              <a:t>service</a:t>
            </a:r>
            <a:r>
              <a:rPr dirty="0" sz="1200">
                <a:solidFill>
                  <a:srgbClr val="3300a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3333"/>
                </a:solidFill>
                <a:latin typeface="HAFCHK+UQSMSD+ArialMT"/>
                <a:cs typeface="HAFCHK+UQSMSD+ArialMT"/>
              </a:rPr>
              <a:t>httpd</a:t>
            </a:r>
            <a:r>
              <a:rPr dirty="0" sz="1200" spc="3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3300aa"/>
                </a:solidFill>
                <a:latin typeface="HAFCHK+UQSMSD+ArialMT"/>
                <a:cs typeface="HAFCHK+UQSMSD+ArialMT"/>
              </a:rPr>
              <a:t>start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5941" y="4248122"/>
            <a:ext cx="7700051" cy="12753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6: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ottom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SUMMARY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oose</a:t>
            </a:r>
            <a:r>
              <a:rPr dirty="0" sz="1400" spc="1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aunc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4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on</a:t>
            </a:r>
            <a:r>
              <a:rPr dirty="0" sz="1400" spc="10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7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Wait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unti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spc="9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2/2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passed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8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Copy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v4</a:t>
            </a:r>
            <a:r>
              <a:rPr dirty="0" sz="1400" spc="8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dns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present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detai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</a:p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9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spc="9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copy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dns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10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: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Fina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</a:t>
            </a:r>
            <a:r>
              <a:rPr dirty="0" sz="1400" spc="9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 spc="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page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disp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aying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AWS</a:t>
            </a:r>
            <a:r>
              <a:rPr dirty="0" sz="1400" spc="10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ogo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meta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data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5131" y="3944281"/>
            <a:ext cx="8576250" cy="2764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Fina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600" spc="1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600" spc="11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600" spc="10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page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disp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aying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AWS</a:t>
            </a:r>
            <a:r>
              <a:rPr dirty="0" sz="1600" spc="1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ogo</a:t>
            </a:r>
            <a:r>
              <a:rPr dirty="0" sz="1600" spc="55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  <a:r>
              <a:rPr dirty="0" sz="1600" spc="1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600" spc="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metadata</a:t>
            </a:r>
            <a:r>
              <a:rPr dirty="0" sz="1600" spc="11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6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94095" y="425619"/>
            <a:ext cx="3628261" cy="306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CREATING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AN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EC2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 </a:t>
            </a:r>
            <a:r>
              <a:rPr dirty="0" sz="1800" b="1">
                <a:solidFill>
                  <a:srgbClr val="ffff00"/>
                </a:solidFill>
                <a:latin typeface="Rockwell"/>
                <a:cs typeface="Rockwell"/>
              </a:rPr>
              <a:t>INSTANCE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217" y="917623"/>
            <a:ext cx="5531507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-1:</a:t>
            </a:r>
            <a:r>
              <a:rPr dirty="0" sz="1400" spc="8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AWS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ices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2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‘l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aunc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17" y="1095423"/>
            <a:ext cx="1079772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’.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217" y="1130983"/>
            <a:ext cx="8825569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-2:</a:t>
            </a:r>
            <a:r>
              <a:rPr dirty="0" sz="1400" spc="86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Name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AMI(LINU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X,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WINOWS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er)</a:t>
            </a:r>
            <a:r>
              <a:rPr dirty="0" sz="1400" spc="1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pair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aunc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9217" y="1308783"/>
            <a:ext cx="938398" cy="246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9217" y="1524683"/>
            <a:ext cx="9666702" cy="16884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-3:</a:t>
            </a:r>
            <a:r>
              <a:rPr dirty="0" sz="1400" spc="47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For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</a:t>
            </a:r>
            <a:r>
              <a:rPr dirty="0" sz="1400" spc="9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indo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pem</a:t>
            </a:r>
            <a:r>
              <a:rPr dirty="0" sz="1400" spc="92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-4:</a:t>
            </a:r>
            <a:r>
              <a:rPr dirty="0" sz="1400" spc="47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pair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8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create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ne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-5:</a:t>
            </a:r>
            <a:r>
              <a:rPr dirty="0" sz="1400" spc="47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For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inu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x-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connect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</a:t>
            </a:r>
            <a:r>
              <a:rPr dirty="0" sz="1400" spc="12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 spc="9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b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redirected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CLI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(or)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2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putty</a:t>
            </a:r>
            <a:r>
              <a:rPr dirty="0" sz="1400" spc="101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igure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it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not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timeout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,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igure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putty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session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redirects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CLI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588872" marR="0">
              <a:lnSpc>
                <a:spcPts val="1522"/>
              </a:lnSpc>
              <a:spcBef>
                <a:spcPts val="5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For</a:t>
            </a:r>
            <a:r>
              <a:rPr dirty="0" sz="1400" spc="103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indo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9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connect</a:t>
            </a:r>
            <a:r>
              <a:rPr dirty="0" sz="14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RDP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c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ient</a:t>
            </a:r>
            <a:r>
              <a:rPr dirty="0" sz="14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4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get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pass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ord</a:t>
            </a:r>
            <a:r>
              <a:rPr dirty="0" sz="14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4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up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oad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pri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ate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-14" b="1">
                <a:solidFill>
                  <a:srgbClr val="ffffff"/>
                </a:solidFill>
                <a:latin typeface="CWVMSH+Arial-BoldMT"/>
                <a:cs typeface="CWVMSH+Arial-BoldMT"/>
              </a:rPr>
              <a:t>k</a:t>
            </a:r>
            <a:r>
              <a:rPr dirty="0" sz="1400" spc="-1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ey</a:t>
            </a:r>
            <a:r>
              <a:rPr dirty="0" sz="1400">
                <a:solidFill>
                  <a:srgbClr val="ffffff"/>
                </a:solidFill>
                <a:latin typeface="GDNBCL+MNNEIA+Wingdings-Regular"/>
                <a:cs typeface="GDNBCL+MNNEIA+Wingdings-Regular"/>
              </a:rPr>
              <a:t></a:t>
            </a:r>
            <a:r>
              <a:rPr dirty="0" sz="1400" spc="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decrypt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pass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ord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641"/>
              </a:lnSpc>
              <a:spcBef>
                <a:spcPts val="8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Open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rdp</a:t>
            </a:r>
            <a:r>
              <a:rPr dirty="0" sz="1400" spc="89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f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and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enter</a:t>
            </a:r>
            <a:r>
              <a:rPr dirty="0" sz="1400" spc="95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pass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ord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  <a:r>
              <a:rPr dirty="0" sz="1400" spc="9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is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ll</a:t>
            </a:r>
            <a:r>
              <a:rPr dirty="0" sz="1400" spc="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redirects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you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to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spc="1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indo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w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v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er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  <a:p>
            <a:pPr marL="0" marR="0">
              <a:lnSpc>
                <a:spcPts val="164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Step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-6:</a:t>
            </a:r>
            <a:r>
              <a:rPr dirty="0" sz="1400" spc="47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Terminate</a:t>
            </a:r>
            <a:r>
              <a:rPr dirty="0" sz="1400" spc="97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t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h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e</a:t>
            </a:r>
            <a:r>
              <a:rPr dirty="0" sz="1400" spc="96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instances</a:t>
            </a:r>
            <a:r>
              <a:rPr dirty="0" sz="1400" spc="104">
                <a:solidFill>
                  <a:srgbClr val="ffffff"/>
                </a:solidFill>
                <a:latin typeface="BTIPEI+KJQDTH+BookmanOldStyle,Bold"/>
                <a:cs typeface="BTIPEI+KJQDTH+BookmanOldStyle,Bold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WVMSH+Arial-BoldMT"/>
                <a:cs typeface="CWVMSH+Arial-BoldM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2023-04-03T23:22:13-05:00</dcterms:modified>
</cp:coreProperties>
</file>